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webextensions/webextension1.xml" ContentType="application/vnd.ms-office.webextension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72" r:id="rId1"/>
  </p:sldMasterIdLst>
  <p:notesMasterIdLst>
    <p:notesMasterId r:id="rId29"/>
  </p:notesMasterIdLst>
  <p:handoutMasterIdLst>
    <p:handoutMasterId r:id="rId30"/>
  </p:handoutMasterIdLst>
  <p:sldIdLst>
    <p:sldId id="448" r:id="rId2"/>
    <p:sldId id="452" r:id="rId3"/>
    <p:sldId id="453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78" r:id="rId13"/>
    <p:sldId id="462" r:id="rId14"/>
    <p:sldId id="463" r:id="rId15"/>
    <p:sldId id="465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9" r:id="rId24"/>
    <p:sldId id="475" r:id="rId25"/>
    <p:sldId id="480" r:id="rId26"/>
    <p:sldId id="476" r:id="rId27"/>
    <p:sldId id="477" r:id="rId28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2B92EF69-4580-D948-9358-37D6C6E355D3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AF3EC278-5BB2-7E49-BE38-1FF54E2178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A2AF659B-3BFD-7C4F-8593-16CDDE7417A4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7" tIns="46749" rIns="93497" bIns="46749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29"/>
            <a:ext cx="3056414" cy="465455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47082A43-FD40-714E-BD60-4E5210E14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768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0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24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2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2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1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78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24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4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11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69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7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94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5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2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0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8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4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3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82A43-FD40-714E-BD60-4E5210E1434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97D52D3-1B6E-8F4B-8B7F-77170D7F0928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0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14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3340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1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5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1" y="2613789"/>
            <a:ext cx="80191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02953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2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011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7F6EF6B6-DB9C-2F42-9BE8-A2BBD82B47F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494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5DE3AE67-DC4E-D847-B357-619357F4C6DC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FBFE89C-50B1-2048-9505-7824B8639D8D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20"/>
            <a:ext cx="9686608" cy="4195481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6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0C342A1C-928F-B544-94B3-4D4EC2F5EAE5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D23026CC-1AF2-234B-92BC-E226AD8BC345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2528047-DF63-3F4F-B15B-A53AB67E64C4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5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2" y="1"/>
            <a:ext cx="838199" cy="1063416"/>
          </a:xfr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3401064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2"/>
            <a:ext cx="3401063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3C80AC5C-DDBA-EE42-9757-03393CEB2571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BBCCC5E3-C3BF-E645-BC58-A123741A7D00}" type="datetime1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Chapter 8 Software testing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0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3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05B8D-1C36-1C40-961B-CAAB1DD98B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hyperlink" Target="https://www.researchgate.net/profile/Seyed_Reza_Shahamiri/sta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7.jpeg"/><Relationship Id="rId5" Type="http://schemas.openxmlformats.org/officeDocument/2006/relationships/hyperlink" Target="https://www.youtube.com/watch?v=lGuh4lTWroY" TargetMode="External"/><Relationship Id="rId6" Type="http://schemas.openxmlformats.org/officeDocument/2006/relationships/image" Target="../media/image19.jpeg"/><Relationship Id="rId1" Type="http://schemas.openxmlformats.org/officeDocument/2006/relationships/video" Target="https://www.youtube.com/embed/lGuh4lTWroY" TargetMode="Externa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s://developer.android.com/studio/index.html" TargetMode="External"/><Relationship Id="rId5" Type="http://schemas.openxmlformats.org/officeDocument/2006/relationships/hyperlink" Target="https://youtu.be/-Z74OmlQa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s://www.youtube.com/watch?v=HbXTbOCUqjg" TargetMode="External"/><Relationship Id="rId5" Type="http://schemas.microsoft.com/office/2011/relationships/webextension" Target="../webextensions/webextension1.xml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s://developer.android.com/studio/run/oem-usb.html?utm_source=udacity&amp;utm_medium=course&amp;utm_campaign=android_bas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hyperlink" Target="https://docs.google.com/document/d/1w1Xn_hnSAODAAtdRDp7haYPBtEwX_l7Htpf8Wpgbu6w/pub?embedded=true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0" name="Picture 10" descr="http://www.manukau.ac.nz/__data/assets/image/0004/166801/header-Generic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1" y="-76200"/>
            <a:ext cx="12192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1482570" y="-76200"/>
            <a:ext cx="10147178" cy="759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1" hangingPunct="1"/>
            <a:r>
              <a:rPr lang="en-NZ" altLang="en-US" sz="3600" b="1" dirty="0">
                <a:solidFill>
                  <a:schemeClr val="bg1"/>
                </a:solidFill>
              </a:rPr>
              <a:t>User Experience and User Interface Design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999" y="3390900"/>
            <a:ext cx="9938551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13876" y="309563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0" y="627020"/>
                </a:lnTo>
                <a:lnTo>
                  <a:pt x="113876" y="309563"/>
                </a:lnTo>
                <a:close/>
              </a:path>
            </a:pathLst>
          </a:custGeom>
          <a:solidFill>
            <a:srgbClr val="DD2638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 sz="3600" b="1" dirty="0">
                <a:solidFill>
                  <a:schemeClr val="bg1"/>
                </a:solidFill>
              </a:rPr>
              <a:t>4 - Android Studio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 8"/>
          <p:cNvSpPr/>
          <p:nvPr/>
        </p:nvSpPr>
        <p:spPr>
          <a:xfrm>
            <a:off x="6019801" y="6248400"/>
            <a:ext cx="6204750" cy="627020"/>
          </a:xfrm>
          <a:custGeom>
            <a:avLst/>
            <a:gdLst>
              <a:gd name="connsiteX0" fmla="*/ 0 w 5105400"/>
              <a:gd name="connsiteY0" fmla="*/ 0 h 627020"/>
              <a:gd name="connsiteX1" fmla="*/ 5105400 w 5105400"/>
              <a:gd name="connsiteY1" fmla="*/ 0 h 627020"/>
              <a:gd name="connsiteX2" fmla="*/ 5105400 w 5105400"/>
              <a:gd name="connsiteY2" fmla="*/ 627020 h 627020"/>
              <a:gd name="connsiteX3" fmla="*/ 0 w 5105400"/>
              <a:gd name="connsiteY3" fmla="*/ 627020 h 627020"/>
              <a:gd name="connsiteX4" fmla="*/ 0 w 5105400"/>
              <a:gd name="connsiteY4" fmla="*/ 0 h 627020"/>
              <a:gd name="connsiteX0" fmla="*/ 0 w 5105400"/>
              <a:gd name="connsiteY0" fmla="*/ 0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0 w 5105400"/>
              <a:gd name="connsiteY5" fmla="*/ 0 h 627020"/>
              <a:gd name="connsiteX0" fmla="*/ 219075 w 5105400"/>
              <a:gd name="connsiteY0" fmla="*/ 3143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219075 w 5105400"/>
              <a:gd name="connsiteY5" fmla="*/ 314325 h 62702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0 w 5105400"/>
              <a:gd name="connsiteY4" fmla="*/ 627020 h 627020"/>
              <a:gd name="connsiteX5" fmla="*/ 113876 w 5105400"/>
              <a:gd name="connsiteY5" fmla="*/ 309563 h 627020"/>
              <a:gd name="connsiteX0" fmla="*/ 113876 w 5105400"/>
              <a:gd name="connsiteY0" fmla="*/ 309563 h 642260"/>
              <a:gd name="connsiteX1" fmla="*/ 0 w 5105400"/>
              <a:gd name="connsiteY1" fmla="*/ 0 h 642260"/>
              <a:gd name="connsiteX2" fmla="*/ 5105400 w 5105400"/>
              <a:gd name="connsiteY2" fmla="*/ 0 h 642260"/>
              <a:gd name="connsiteX3" fmla="*/ 5105400 w 5105400"/>
              <a:gd name="connsiteY3" fmla="*/ 627020 h 642260"/>
              <a:gd name="connsiteX4" fmla="*/ 215290 w 5105400"/>
              <a:gd name="connsiteY4" fmla="*/ 642260 h 642260"/>
              <a:gd name="connsiteX5" fmla="*/ 113876 w 5105400"/>
              <a:gd name="connsiteY5" fmla="*/ 309563 h 642260"/>
              <a:gd name="connsiteX0" fmla="*/ 113876 w 5105400"/>
              <a:gd name="connsiteY0" fmla="*/ 309563 h 634640"/>
              <a:gd name="connsiteX1" fmla="*/ 0 w 5105400"/>
              <a:gd name="connsiteY1" fmla="*/ 0 h 634640"/>
              <a:gd name="connsiteX2" fmla="*/ 5105400 w 5105400"/>
              <a:gd name="connsiteY2" fmla="*/ 0 h 634640"/>
              <a:gd name="connsiteX3" fmla="*/ 5105400 w 5105400"/>
              <a:gd name="connsiteY3" fmla="*/ 627020 h 634640"/>
              <a:gd name="connsiteX4" fmla="*/ 234862 w 5105400"/>
              <a:gd name="connsiteY4" fmla="*/ 634640 h 634640"/>
              <a:gd name="connsiteX5" fmla="*/ 113876 w 5105400"/>
              <a:gd name="connsiteY5" fmla="*/ 309563 h 634640"/>
              <a:gd name="connsiteX0" fmla="*/ 113876 w 5105400"/>
              <a:gd name="connsiteY0" fmla="*/ 309563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13876 w 5105400"/>
              <a:gd name="connsiteY5" fmla="*/ 309563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44585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60260 w 5105400"/>
              <a:gd name="connsiteY4" fmla="*/ 615590 h 627020"/>
              <a:gd name="connsiteX5" fmla="*/ 156982 w 5105400"/>
              <a:gd name="connsiteY5" fmla="*/ 276225 h 627020"/>
              <a:gd name="connsiteX0" fmla="*/ 156982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56982 w 5105400"/>
              <a:gd name="connsiteY5" fmla="*/ 276225 h 627020"/>
              <a:gd name="connsiteX0" fmla="*/ 164819 w 5105400"/>
              <a:gd name="connsiteY0" fmla="*/ 276225 h 627020"/>
              <a:gd name="connsiteX1" fmla="*/ 0 w 5105400"/>
              <a:gd name="connsiteY1" fmla="*/ 0 h 627020"/>
              <a:gd name="connsiteX2" fmla="*/ 5105400 w 5105400"/>
              <a:gd name="connsiteY2" fmla="*/ 0 h 627020"/>
              <a:gd name="connsiteX3" fmla="*/ 5105400 w 5105400"/>
              <a:gd name="connsiteY3" fmla="*/ 627020 h 627020"/>
              <a:gd name="connsiteX4" fmla="*/ 372016 w 5105400"/>
              <a:gd name="connsiteY4" fmla="*/ 615590 h 627020"/>
              <a:gd name="connsiteX5" fmla="*/ 164819 w 5105400"/>
              <a:gd name="connsiteY5" fmla="*/ 276225 h 62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400" h="627020">
                <a:moveTo>
                  <a:pt x="164819" y="276225"/>
                </a:moveTo>
                <a:lnTo>
                  <a:pt x="0" y="0"/>
                </a:lnTo>
                <a:lnTo>
                  <a:pt x="5105400" y="0"/>
                </a:lnTo>
                <a:lnTo>
                  <a:pt x="5105400" y="627020"/>
                </a:lnTo>
                <a:lnTo>
                  <a:pt x="372016" y="615590"/>
                </a:lnTo>
                <a:lnTo>
                  <a:pt x="164819" y="276225"/>
                </a:lnTo>
                <a:close/>
              </a:path>
            </a:pathLst>
          </a:custGeom>
          <a:solidFill>
            <a:srgbClr val="DD2638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en-US" sz="2800" dirty="0">
                <a:solidFill>
                  <a:schemeClr val="bg2"/>
                </a:solidFill>
              </a:rPr>
              <a:t>Dr. Seyed Reza Shahamiri </a:t>
            </a:r>
            <a:r>
              <a:rPr lang="en-US" altLang="en-US" dirty="0">
                <a:solidFill>
                  <a:schemeClr val="bg2"/>
                </a:solidFill>
                <a:hlinkClick r:id="rId3"/>
              </a:rPr>
              <a:t>More Info</a:t>
            </a:r>
            <a:endParaRPr lang="en-US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8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Navigating in Projects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9951" r="45584" b="79838"/>
          <a:stretch/>
        </p:blipFill>
        <p:spPr>
          <a:xfrm>
            <a:off x="1597981" y="1714500"/>
            <a:ext cx="1760855" cy="2236063"/>
          </a:xfrm>
          <a:prstGeom prst="rect">
            <a:avLst/>
          </a:prstGeom>
        </p:spPr>
      </p:pic>
      <p:sp>
        <p:nvSpPr>
          <p:cNvPr id="7" name="Speech Bubble: Rectangle with Corners Rounded 6"/>
          <p:cNvSpPr/>
          <p:nvPr/>
        </p:nvSpPr>
        <p:spPr>
          <a:xfrm>
            <a:off x="1433362" y="3980709"/>
            <a:ext cx="910344" cy="759967"/>
          </a:xfrm>
          <a:prstGeom prst="wedgeRoundRectCallout">
            <a:avLst>
              <a:gd name="adj1" fmla="val -15226"/>
              <a:gd name="adj2" fmla="val -1137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1. Click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0024" r="43131" b="82452"/>
          <a:stretch/>
        </p:blipFill>
        <p:spPr>
          <a:xfrm>
            <a:off x="4074850" y="1714500"/>
            <a:ext cx="2645546" cy="1907589"/>
          </a:xfrm>
          <a:prstGeom prst="rect">
            <a:avLst/>
          </a:prstGeom>
        </p:spPr>
      </p:pic>
      <p:sp>
        <p:nvSpPr>
          <p:cNvPr id="9" name="Speech Bubble: Rectangle with Corners Rounded 8"/>
          <p:cNvSpPr/>
          <p:nvPr/>
        </p:nvSpPr>
        <p:spPr>
          <a:xfrm>
            <a:off x="4074850" y="3982466"/>
            <a:ext cx="910344" cy="759967"/>
          </a:xfrm>
          <a:prstGeom prst="wedgeRoundRectCallout">
            <a:avLst>
              <a:gd name="adj1" fmla="val 206144"/>
              <a:gd name="adj2" fmla="val -1979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2. Click here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0097" r="43204" b="65081"/>
          <a:stretch/>
        </p:blipFill>
        <p:spPr>
          <a:xfrm>
            <a:off x="7288566" y="1785521"/>
            <a:ext cx="2308195" cy="3383884"/>
          </a:xfrm>
          <a:prstGeom prst="rect">
            <a:avLst/>
          </a:prstGeom>
        </p:spPr>
      </p:pic>
      <p:sp>
        <p:nvSpPr>
          <p:cNvPr id="11" name="Speech Bubble: Rectangle with Corners Rounded 10"/>
          <p:cNvSpPr/>
          <p:nvPr/>
        </p:nvSpPr>
        <p:spPr>
          <a:xfrm>
            <a:off x="7183514" y="5502027"/>
            <a:ext cx="1198090" cy="1000181"/>
          </a:xfrm>
          <a:prstGeom prst="wedgeRoundRectCallout">
            <a:avLst>
              <a:gd name="adj1" fmla="val 129533"/>
              <a:gd name="adj2" fmla="val -32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3. Select Projects</a:t>
            </a:r>
          </a:p>
        </p:txBody>
      </p:sp>
    </p:spTree>
    <p:extLst>
      <p:ext uri="{BB962C8B-B14F-4D97-AF65-F5344CB8AC3E}">
        <p14:creationId xmlns:p14="http://schemas.microsoft.com/office/powerpoint/2010/main" val="196081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Navigating in Projects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0097" r="35559" b="27540"/>
          <a:stretch/>
        </p:blipFill>
        <p:spPr>
          <a:xfrm>
            <a:off x="807867" y="1714499"/>
            <a:ext cx="3684233" cy="5234133"/>
          </a:xfrm>
          <a:prstGeom prst="rect">
            <a:avLst/>
          </a:prstGeom>
        </p:spPr>
      </p:pic>
      <p:sp>
        <p:nvSpPr>
          <p:cNvPr id="11" name="Speech Bubble: Rectangle with Corners Rounded 10"/>
          <p:cNvSpPr/>
          <p:nvPr/>
        </p:nvSpPr>
        <p:spPr>
          <a:xfrm>
            <a:off x="5905710" y="2794338"/>
            <a:ext cx="1826740" cy="1000181"/>
          </a:xfrm>
          <a:prstGeom prst="wedgeRoundRectCallout">
            <a:avLst>
              <a:gd name="adj1" fmla="val -182918"/>
              <a:gd name="adj2" fmla="val 416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All Java backend code</a:t>
            </a:r>
          </a:p>
        </p:txBody>
      </p:sp>
      <p:sp>
        <p:nvSpPr>
          <p:cNvPr id="12" name="Speech Bubble: Rectangle with Corners Rounded 11"/>
          <p:cNvSpPr/>
          <p:nvPr/>
        </p:nvSpPr>
        <p:spPr>
          <a:xfrm>
            <a:off x="5905710" y="4235518"/>
            <a:ext cx="1826740" cy="1000181"/>
          </a:xfrm>
          <a:prstGeom prst="wedgeRoundRectCallout">
            <a:avLst>
              <a:gd name="adj1" fmla="val -254844"/>
              <a:gd name="adj2" fmla="val -60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All XML UI code</a:t>
            </a:r>
          </a:p>
        </p:txBody>
      </p:sp>
    </p:spTree>
    <p:extLst>
      <p:ext uri="{BB962C8B-B14F-4D97-AF65-F5344CB8AC3E}">
        <p14:creationId xmlns:p14="http://schemas.microsoft.com/office/powerpoint/2010/main" val="375385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2" y="452718"/>
            <a:ext cx="9404723" cy="1400530"/>
          </a:xfrm>
        </p:spPr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  <a:hlinkClick r:id="rId5"/>
              </a:rPr>
              <a:t>Tour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/>
          </a:p>
        </p:txBody>
      </p: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xmlns="" id="{72214629-5FFE-4CC0-A758-C6F3977056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166425" y="1196194"/>
            <a:ext cx="7549075" cy="56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Example 1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59267" y="181615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Open the activity XML file: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151" t="8709" r="8702" b="7838"/>
          <a:stretch/>
        </p:blipFill>
        <p:spPr>
          <a:xfrm>
            <a:off x="1459267" y="2148396"/>
            <a:ext cx="8256233" cy="4709604"/>
          </a:xfrm>
          <a:prstGeom prst="rect">
            <a:avLst/>
          </a:prstGeom>
        </p:spPr>
      </p:pic>
      <p:sp>
        <p:nvSpPr>
          <p:cNvPr id="10" name="Speech Bubble: Rectangle with Corners Rounded 9"/>
          <p:cNvSpPr/>
          <p:nvPr/>
        </p:nvSpPr>
        <p:spPr>
          <a:xfrm>
            <a:off x="1928513" y="5658367"/>
            <a:ext cx="1826740" cy="1000181"/>
          </a:xfrm>
          <a:prstGeom prst="wedgeRoundRectCallout">
            <a:avLst>
              <a:gd name="adj1" fmla="val 90205"/>
              <a:gd name="adj2" fmla="val 549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Select Text</a:t>
            </a:r>
          </a:p>
        </p:txBody>
      </p:sp>
    </p:spTree>
    <p:extLst>
      <p:ext uri="{BB962C8B-B14F-4D97-AF65-F5344CB8AC3E}">
        <p14:creationId xmlns:p14="http://schemas.microsoft.com/office/powerpoint/2010/main" val="13726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Example 1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169" t="7217" r="2136" b="7087"/>
          <a:stretch/>
        </p:blipFill>
        <p:spPr>
          <a:xfrm>
            <a:off x="646111" y="2024108"/>
            <a:ext cx="9565551" cy="4833891"/>
          </a:xfrm>
          <a:prstGeom prst="rect">
            <a:avLst/>
          </a:prstGeom>
        </p:spPr>
      </p:pic>
      <p:sp>
        <p:nvSpPr>
          <p:cNvPr id="10" name="Speech Bubble: Rectangle with Corners Rounded 9"/>
          <p:cNvSpPr/>
          <p:nvPr/>
        </p:nvSpPr>
        <p:spPr>
          <a:xfrm>
            <a:off x="10211662" y="3259602"/>
            <a:ext cx="1826740" cy="1000181"/>
          </a:xfrm>
          <a:prstGeom prst="wedgeRoundRectCallout">
            <a:avLst>
              <a:gd name="adj1" fmla="val -97385"/>
              <a:gd name="adj2" fmla="val 496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WYSWYG of the GUI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5072971" y="4796918"/>
            <a:ext cx="1826740" cy="1000181"/>
          </a:xfrm>
          <a:prstGeom prst="wedgeRoundRectCallout">
            <a:avLst>
              <a:gd name="adj1" fmla="val -46357"/>
              <a:gd name="adj2" fmla="val -1527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The GUI Code</a:t>
            </a:r>
          </a:p>
        </p:txBody>
      </p:sp>
    </p:spTree>
    <p:extLst>
      <p:ext uri="{BB962C8B-B14F-4D97-AF65-F5344CB8AC3E}">
        <p14:creationId xmlns:p14="http://schemas.microsoft.com/office/powerpoint/2010/main" val="17784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Example 1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2840" t="7994" r="1260" b="7864"/>
          <a:stretch/>
        </p:blipFill>
        <p:spPr>
          <a:xfrm>
            <a:off x="861133" y="2095130"/>
            <a:ext cx="7225373" cy="4762870"/>
          </a:xfrm>
          <a:prstGeom prst="rect">
            <a:avLst/>
          </a:prstGeom>
        </p:spPr>
      </p:pic>
      <p:sp>
        <p:nvSpPr>
          <p:cNvPr id="9" name="Speech Bubble: Rectangle with Corners Rounded 8"/>
          <p:cNvSpPr/>
          <p:nvPr/>
        </p:nvSpPr>
        <p:spPr>
          <a:xfrm>
            <a:off x="2134462" y="5444988"/>
            <a:ext cx="1826740" cy="1000181"/>
          </a:xfrm>
          <a:prstGeom prst="wedgeRoundRectCallout">
            <a:avLst>
              <a:gd name="adj1" fmla="val -40525"/>
              <a:gd name="adj2" fmla="val -1891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Change “Hello World!” to this text.</a:t>
            </a:r>
          </a:p>
        </p:txBody>
      </p:sp>
    </p:spTree>
    <p:extLst>
      <p:ext uri="{BB962C8B-B14F-4D97-AF65-F5344CB8AC3E}">
        <p14:creationId xmlns:p14="http://schemas.microsoft.com/office/powerpoint/2010/main" val="23936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There are two ways to test your APP: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Using the built in Emulator (aka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Android Virtual Device</a:t>
            </a:r>
            <a:r>
              <a:rPr lang="en-NZ" sz="2400" dirty="0">
                <a:latin typeface="+mn-lt"/>
              </a:rPr>
              <a:t>) to create virtual device(s)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NZ" sz="2400" dirty="0">
                <a:latin typeface="+mn-lt"/>
              </a:rPr>
              <a:t>Using a actual Android Device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1 – Using Android Virtual Device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0097" r="26966" b="65599"/>
          <a:stretch/>
        </p:blipFill>
        <p:spPr>
          <a:xfrm>
            <a:off x="772356" y="2304309"/>
            <a:ext cx="7227936" cy="3048925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5575177" y="2654423"/>
            <a:ext cx="284085" cy="284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8802130" y="3252204"/>
            <a:ext cx="1826740" cy="1000181"/>
          </a:xfrm>
          <a:prstGeom prst="wedgeRoundRectCallout">
            <a:avLst>
              <a:gd name="adj1" fmla="val -212563"/>
              <a:gd name="adj2" fmla="val -91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Run AVD Manager</a:t>
            </a:r>
          </a:p>
        </p:txBody>
      </p:sp>
    </p:spTree>
    <p:extLst>
      <p:ext uri="{BB962C8B-B14F-4D97-AF65-F5344CB8AC3E}">
        <p14:creationId xmlns:p14="http://schemas.microsoft.com/office/powerpoint/2010/main" val="333616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1 – Using Android Virtual Device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500" t="9154" r="2355" b="12783"/>
          <a:stretch/>
        </p:blipFill>
        <p:spPr>
          <a:xfrm>
            <a:off x="896645" y="2175029"/>
            <a:ext cx="7393239" cy="3595456"/>
          </a:xfrm>
          <a:prstGeom prst="rect">
            <a:avLst/>
          </a:prstGeom>
        </p:spPr>
      </p:pic>
      <p:sp>
        <p:nvSpPr>
          <p:cNvPr id="8" name="Speech Bubble: Rectangle with Corners Rounded 7"/>
          <p:cNvSpPr/>
          <p:nvPr/>
        </p:nvSpPr>
        <p:spPr>
          <a:xfrm>
            <a:off x="8802130" y="2958824"/>
            <a:ext cx="1826740" cy="1000181"/>
          </a:xfrm>
          <a:prstGeom prst="wedgeRoundRectCallout">
            <a:avLst>
              <a:gd name="adj1" fmla="val -91553"/>
              <a:gd name="adj2" fmla="val -231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List all your install VDs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2482709" y="5857819"/>
            <a:ext cx="1826740" cy="1000181"/>
          </a:xfrm>
          <a:prstGeom prst="wedgeRoundRectCallout">
            <a:avLst>
              <a:gd name="adj1" fmla="val -85236"/>
              <a:gd name="adj2" fmla="val -683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Click here to create new VDs</a:t>
            </a:r>
          </a:p>
        </p:txBody>
      </p:sp>
    </p:spTree>
    <p:extLst>
      <p:ext uri="{BB962C8B-B14F-4D97-AF65-F5344CB8AC3E}">
        <p14:creationId xmlns:p14="http://schemas.microsoft.com/office/powerpoint/2010/main" val="25961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1 – Using Android Virtual Device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1966" t="10582" r="11820" b="14854"/>
          <a:stretch/>
        </p:blipFill>
        <p:spPr>
          <a:xfrm>
            <a:off x="1988598" y="2135079"/>
            <a:ext cx="5903650" cy="4722921"/>
          </a:xfrm>
          <a:prstGeom prst="rect">
            <a:avLst/>
          </a:prstGeom>
        </p:spPr>
      </p:pic>
      <p:sp>
        <p:nvSpPr>
          <p:cNvPr id="8" name="Speech Bubble: Rectangle with Corners Rounded 7"/>
          <p:cNvSpPr/>
          <p:nvPr/>
        </p:nvSpPr>
        <p:spPr>
          <a:xfrm>
            <a:off x="8518045" y="5213781"/>
            <a:ext cx="1826740" cy="1000181"/>
          </a:xfrm>
          <a:prstGeom prst="wedgeRoundRectCallout">
            <a:avLst>
              <a:gd name="adj1" fmla="val -192638"/>
              <a:gd name="adj2" fmla="val 922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Select your preferred VD and press “Next”</a:t>
            </a:r>
          </a:p>
        </p:txBody>
      </p:sp>
    </p:spTree>
    <p:extLst>
      <p:ext uri="{BB962C8B-B14F-4D97-AF65-F5344CB8AC3E}">
        <p14:creationId xmlns:p14="http://schemas.microsoft.com/office/powerpoint/2010/main" val="1215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solidFill>
                  <a:schemeClr val="accent1"/>
                </a:solidFill>
                <a:latin typeface="+mn-lt"/>
              </a:rPr>
              <a:t>Android Studio (AS) </a:t>
            </a:r>
            <a:r>
              <a:rPr lang="en-NZ" sz="2400" dirty="0">
                <a:latin typeface="+mn-lt"/>
              </a:rPr>
              <a:t>is the native IDE for Android programming.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solidFill>
                  <a:schemeClr val="tx1"/>
                </a:solidFill>
                <a:latin typeface="+mn-lt"/>
              </a:rPr>
              <a:t>It uses </a:t>
            </a:r>
            <a:r>
              <a:rPr lang="en-NZ" sz="2400" dirty="0">
                <a:solidFill>
                  <a:srgbClr val="FFC000"/>
                </a:solidFill>
                <a:latin typeface="+mn-lt"/>
              </a:rPr>
              <a:t>XML</a:t>
            </a:r>
            <a:r>
              <a:rPr lang="en-NZ" sz="2400" dirty="0">
                <a:latin typeface="+mn-lt"/>
              </a:rPr>
              <a:t> as the </a:t>
            </a:r>
            <a:r>
              <a:rPr lang="en-NZ" sz="2400" dirty="0">
                <a:solidFill>
                  <a:schemeClr val="accent1"/>
                </a:solidFill>
                <a:latin typeface="+mn-lt"/>
              </a:rPr>
              <a:t>UI design language</a:t>
            </a:r>
            <a:r>
              <a:rPr lang="en-NZ" sz="2400" dirty="0">
                <a:latin typeface="+mn-lt"/>
              </a:rPr>
              <a:t>, and Java for backend programming.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The UI Design language is used to determine what UI elements are used, and their locations on the UI in respect to other UI elements.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solidFill>
                  <a:srgbClr val="FF0000"/>
                </a:solidFill>
                <a:latin typeface="+mn-lt"/>
              </a:rPr>
              <a:t>You need to download and install AS on your machines.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  <a:hlinkClick r:id="rId4"/>
              </a:rPr>
              <a:t>Link to download</a:t>
            </a:r>
            <a:endParaRPr lang="en-NZ" sz="2400" dirty="0">
              <a:latin typeface="+mn-lt"/>
            </a:endParaRP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  <a:hlinkClick r:id="rId5"/>
              </a:rPr>
              <a:t>Installation instructions</a:t>
            </a:r>
            <a:endParaRPr lang="en-US" sz="2400" dirty="0"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0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1 – Using Android Virtual Device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1966" t="11100" r="6875" b="14336"/>
          <a:stretch/>
        </p:blipFill>
        <p:spPr>
          <a:xfrm>
            <a:off x="2095129" y="2192784"/>
            <a:ext cx="6958336" cy="4683155"/>
          </a:xfrm>
          <a:prstGeom prst="rect">
            <a:avLst/>
          </a:prstGeom>
        </p:spPr>
      </p:pic>
      <p:sp>
        <p:nvSpPr>
          <p:cNvPr id="8" name="Speech Bubble: Rectangle with Corners Rounded 7"/>
          <p:cNvSpPr/>
          <p:nvPr/>
        </p:nvSpPr>
        <p:spPr>
          <a:xfrm>
            <a:off x="125043" y="3378824"/>
            <a:ext cx="1826740" cy="1872186"/>
          </a:xfrm>
          <a:prstGeom prst="wedgeRoundRectCallout">
            <a:avLst>
              <a:gd name="adj1" fmla="val 66070"/>
              <a:gd name="adj2" fmla="val 175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Select the API Version to be installed on the VD, and download them if required. Once done, press “Next”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9527060" y="3348834"/>
            <a:ext cx="2234002" cy="1223166"/>
          </a:xfrm>
          <a:prstGeom prst="wedgeRoundRectCallout">
            <a:avLst>
              <a:gd name="adj1" fmla="val -135656"/>
              <a:gd name="adj2" fmla="val 105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Check the recommendations and apply them, and wait until it’s done (if any)</a:t>
            </a:r>
          </a:p>
        </p:txBody>
      </p:sp>
    </p:spTree>
    <p:extLst>
      <p:ext uri="{BB962C8B-B14F-4D97-AF65-F5344CB8AC3E}">
        <p14:creationId xmlns:p14="http://schemas.microsoft.com/office/powerpoint/2010/main" val="33769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1 – Using Android Virtual Device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2079" t="10579" r="6875" b="14027"/>
          <a:stretch/>
        </p:blipFill>
        <p:spPr>
          <a:xfrm>
            <a:off x="1013609" y="2421272"/>
            <a:ext cx="6591301" cy="4501977"/>
          </a:xfrm>
          <a:prstGeom prst="rect">
            <a:avLst/>
          </a:prstGeom>
        </p:spPr>
      </p:pic>
      <p:sp>
        <p:nvSpPr>
          <p:cNvPr id="9" name="Speech Bubble: Rectangle with Corners Rounded 8"/>
          <p:cNvSpPr/>
          <p:nvPr/>
        </p:nvSpPr>
        <p:spPr>
          <a:xfrm>
            <a:off x="8159987" y="4915084"/>
            <a:ext cx="2234002" cy="1223166"/>
          </a:xfrm>
          <a:prstGeom prst="wedgeRoundRectCallout">
            <a:avLst>
              <a:gd name="adj1" fmla="val -112556"/>
              <a:gd name="adj2" fmla="val 89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Press “Finish”</a:t>
            </a:r>
          </a:p>
        </p:txBody>
      </p:sp>
    </p:spTree>
    <p:extLst>
      <p:ext uri="{BB962C8B-B14F-4D97-AF65-F5344CB8AC3E}">
        <p14:creationId xmlns:p14="http://schemas.microsoft.com/office/powerpoint/2010/main" val="33894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1 – Using Android Virtual Device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2864" t="9029" r="2646" b="52394"/>
          <a:stretch/>
        </p:blipFill>
        <p:spPr>
          <a:xfrm>
            <a:off x="781233" y="2373045"/>
            <a:ext cx="10424059" cy="2542039"/>
          </a:xfrm>
          <a:prstGeom prst="rect">
            <a:avLst/>
          </a:prstGeom>
        </p:spPr>
      </p:pic>
      <p:sp>
        <p:nvSpPr>
          <p:cNvPr id="9" name="Speech Bubble: Rectangle with Corners Rounded 8"/>
          <p:cNvSpPr/>
          <p:nvPr/>
        </p:nvSpPr>
        <p:spPr>
          <a:xfrm>
            <a:off x="8159987" y="4915084"/>
            <a:ext cx="2234002" cy="1223166"/>
          </a:xfrm>
          <a:prstGeom prst="wedgeRoundRectCallout">
            <a:avLst>
              <a:gd name="adj1" fmla="val 61501"/>
              <a:gd name="adj2" fmla="val -1288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/>
              <a:t>Run your VD 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3182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  <a:hlinkClick r:id="rId4"/>
              </a:rPr>
              <a:t>2 – Using Actual Android Device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9302760"/>
                  </p:ext>
                </p:extLst>
              </p:nvPr>
            </p:nvGraphicFramePr>
            <p:xfrm>
              <a:off x="1358283" y="2164198"/>
              <a:ext cx="8356384" cy="470475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283" y="2164198"/>
                <a:ext cx="8356384" cy="4704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56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2 – Using Actual Android Device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1509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dirty="0">
                <a:solidFill>
                  <a:schemeClr val="accent4"/>
                </a:solidFill>
                <a:latin typeface="+mn-lt"/>
              </a:rPr>
              <a:t>Preparation: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You need to follow these steps for the first time that you want to use a test device: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latin typeface="+mn-lt"/>
              </a:rPr>
              <a:t>Enable developer mode on your phone as shown in the previous video.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latin typeface="+mn-lt"/>
              </a:rPr>
              <a:t>Enable USB Debugging on your phone. Again, Google “</a:t>
            </a:r>
            <a:r>
              <a:rPr lang="en-US" sz="2200" i="1" dirty="0">
                <a:solidFill>
                  <a:schemeClr val="accent4"/>
                </a:solidFill>
                <a:latin typeface="+mn-lt"/>
              </a:rPr>
              <a:t>Enable USB Debugging</a:t>
            </a:r>
            <a:r>
              <a:rPr lang="en-US" sz="2200" dirty="0">
                <a:latin typeface="+mn-lt"/>
              </a:rPr>
              <a:t>” followed by your phone model.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latin typeface="+mn-lt"/>
              </a:rPr>
              <a:t>Connect your phone to your computer using a proper USB cable.</a:t>
            </a:r>
          </a:p>
          <a:p>
            <a:pPr marL="757238" lvl="1" indent="-457200" algn="just"/>
            <a:r>
              <a:rPr lang="en-US" sz="2200" dirty="0">
                <a:latin typeface="+mn-lt"/>
              </a:rPr>
              <a:t>You may need to </a:t>
            </a:r>
            <a:r>
              <a:rPr lang="en-US" sz="2200" dirty="0">
                <a:latin typeface="+mn-lt"/>
                <a:hlinkClick r:id="rId4"/>
              </a:rPr>
              <a:t>install </a:t>
            </a:r>
            <a:r>
              <a:rPr lang="en-US" sz="2200" dirty="0">
                <a:solidFill>
                  <a:schemeClr val="accent4"/>
                </a:solidFill>
                <a:latin typeface="+mn-lt"/>
                <a:hlinkClick r:id="rId4"/>
              </a:rPr>
              <a:t>USB Driver </a:t>
            </a:r>
            <a:r>
              <a:rPr lang="en-US" sz="2200" dirty="0">
                <a:latin typeface="+mn-lt"/>
              </a:rPr>
              <a:t>for your device too in case your computer doesn’t recognize your phone.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2 – Using Actual Android Device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150933" cy="41406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NZ" sz="2200" dirty="0">
                <a:solidFill>
                  <a:schemeClr val="accent4"/>
                </a:solidFill>
                <a:latin typeface="+mn-lt"/>
              </a:rPr>
              <a:t>Note: </a:t>
            </a:r>
            <a:r>
              <a:rPr lang="en-NZ" sz="2200" dirty="0">
                <a:latin typeface="+mn-lt"/>
              </a:rPr>
              <a:t>One additional step for some users. When you connect a newer Android phone to your computer, the phone might show a dialog asking whether to accept an RSA key that allows debugging through this computer. Select "Always allow from this computer" and hit OK.</a:t>
            </a:r>
          </a:p>
          <a:p>
            <a:pPr marL="0" indent="0" algn="just">
              <a:buNone/>
            </a:pPr>
            <a:r>
              <a:rPr lang="en-NZ" sz="2200" dirty="0">
                <a:latin typeface="+mn-lt"/>
                <a:hlinkClick r:id="rId4"/>
              </a:rPr>
              <a:t>Troubleshooting</a:t>
            </a:r>
            <a:endParaRPr lang="en-US" sz="2200" dirty="0"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537" y="3846088"/>
            <a:ext cx="5076963" cy="30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6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2 – Using Actual Android Device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150933" cy="414061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+mn-lt"/>
              </a:rPr>
              <a:t>Now, you can test your app on your device by pressing the “Run” button:</a:t>
            </a: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lvl="1" algn="just"/>
            <a:endParaRPr lang="en-US" sz="2400" dirty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0097" t="-1" r="29442" b="80883"/>
          <a:stretch/>
        </p:blipFill>
        <p:spPr>
          <a:xfrm>
            <a:off x="1661971" y="2806452"/>
            <a:ext cx="7373004" cy="19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9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Testing Your APP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2 – Using Actual Android Device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150933" cy="4140610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+mn-lt"/>
              </a:rPr>
              <a:t>After running the app, you should see the following window asking which device to deploy the app to. Select you connected device and press “OK”. Then check your phone.</a:t>
            </a:r>
          </a:p>
          <a:p>
            <a:pPr algn="just"/>
            <a:endParaRPr lang="en-US" sz="2400" dirty="0"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6917" t="25340" r="12039" b="29094"/>
          <a:stretch/>
        </p:blipFill>
        <p:spPr>
          <a:xfrm>
            <a:off x="2854036" y="3212693"/>
            <a:ext cx="5985761" cy="36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SDK Manager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After the installation is finished, run Android Studio and select the SDK Manager to ensure the following Android Versions are installed: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8229" t="17573" r="15388" b="22777"/>
          <a:stretch/>
        </p:blipFill>
        <p:spPr>
          <a:xfrm>
            <a:off x="3226710" y="2840855"/>
            <a:ext cx="3937570" cy="40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5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SDK Manager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271451" y="1985554"/>
            <a:ext cx="9631680" cy="414061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2400" dirty="0">
                <a:latin typeface="+mn-lt"/>
              </a:rPr>
              <a:t>Check Android 6.0 and 4.4 are selected and press “Apply”, then wait until they are installed.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3714" t="7905" r="9781" b="29094"/>
          <a:stretch/>
        </p:blipFill>
        <p:spPr>
          <a:xfrm>
            <a:off x="2974019" y="2776754"/>
            <a:ext cx="6116714" cy="40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Creating New Projects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4660" t="23010" r="18374" b="32200"/>
          <a:stretch/>
        </p:blipFill>
        <p:spPr>
          <a:xfrm>
            <a:off x="2323990" y="1731057"/>
            <a:ext cx="6811132" cy="5057194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4394447" y="4216893"/>
            <a:ext cx="2299316" cy="3728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596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9199" t="10841" r="13277" b="20032"/>
          <a:stretch/>
        </p:blipFill>
        <p:spPr>
          <a:xfrm>
            <a:off x="1243372" y="1988598"/>
            <a:ext cx="6906328" cy="4878280"/>
          </a:xfrm>
          <a:prstGeom prst="rect">
            <a:avLst/>
          </a:prstGeom>
        </p:spPr>
      </p:pic>
      <p:sp>
        <p:nvSpPr>
          <p:cNvPr id="3" name="Speech Bubble: Rectangle with Corners Rounded 2"/>
          <p:cNvSpPr/>
          <p:nvPr/>
        </p:nvSpPr>
        <p:spPr>
          <a:xfrm>
            <a:off x="8417987" y="2783814"/>
            <a:ext cx="1251752" cy="648070"/>
          </a:xfrm>
          <a:prstGeom prst="wedgeRoundRectCallout">
            <a:avLst>
              <a:gd name="adj1" fmla="val -98847"/>
              <a:gd name="adj2" fmla="val 1035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Enter your app name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8570387" y="3720962"/>
            <a:ext cx="1736588" cy="1561251"/>
          </a:xfrm>
          <a:prstGeom prst="wedgeRoundRectCallout">
            <a:avLst>
              <a:gd name="adj1" fmla="val -77887"/>
              <a:gd name="adj2" fmla="val -32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Enter your company name. it is used to identify your app after it is installed.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8668937" y="5437573"/>
            <a:ext cx="1318442" cy="1211801"/>
          </a:xfrm>
          <a:prstGeom prst="wedgeRoundRectCallout">
            <a:avLst>
              <a:gd name="adj1" fmla="val -96350"/>
              <a:gd name="adj2" fmla="val -568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Select where you want to store the project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Creating New Projects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Naming your Project</a:t>
            </a:r>
          </a:p>
        </p:txBody>
      </p:sp>
    </p:spTree>
    <p:extLst>
      <p:ext uri="{BB962C8B-B14F-4D97-AF65-F5344CB8AC3E}">
        <p14:creationId xmlns:p14="http://schemas.microsoft.com/office/powerpoint/2010/main" val="414577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Creating New Projects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Selecting Android SDK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9273" t="10583" r="13130" b="20291"/>
          <a:stretch/>
        </p:blipFill>
        <p:spPr>
          <a:xfrm>
            <a:off x="1083076" y="1986560"/>
            <a:ext cx="6618748" cy="4662813"/>
          </a:xfrm>
          <a:prstGeom prst="rect">
            <a:avLst/>
          </a:prstGeom>
        </p:spPr>
      </p:pic>
      <p:sp>
        <p:nvSpPr>
          <p:cNvPr id="3" name="Speech Bubble: Rectangle with Corners Rounded 2"/>
          <p:cNvSpPr/>
          <p:nvPr/>
        </p:nvSpPr>
        <p:spPr>
          <a:xfrm>
            <a:off x="8061903" y="2606260"/>
            <a:ext cx="1925475" cy="1756189"/>
          </a:xfrm>
          <a:prstGeom prst="wedgeRoundRectCallout">
            <a:avLst>
              <a:gd name="adj1" fmla="val -122385"/>
              <a:gd name="adj2" fmla="val 242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/>
              <a:t>Select the minimum SDK (i.e. Android Version) for your app.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2681057" y="4012707"/>
            <a:ext cx="3045040" cy="5095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665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Creating New Projects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Selecting Initial Activity Template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9272" t="10582" r="13131" b="20550"/>
          <a:stretch/>
        </p:blipFill>
        <p:spPr>
          <a:xfrm>
            <a:off x="976543" y="2228541"/>
            <a:ext cx="6596109" cy="46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0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362450"/>
            <a:ext cx="24765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Android Studio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Creating New Projects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Naming The Main Activity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353800" y="0"/>
            <a:ext cx="838200" cy="1063625"/>
          </a:xfrm>
          <a:prstGeom prst="rect">
            <a:avLst/>
          </a:prstGeom>
          <a:solidFill>
            <a:srgbClr val="DA26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9F03831-D5A4-4421-8485-E696BFD78267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9272" t="11100" r="12840" b="20550"/>
          <a:stretch/>
        </p:blipFill>
        <p:spPr>
          <a:xfrm>
            <a:off x="772356" y="2263806"/>
            <a:ext cx="6684887" cy="46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1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za Slides Template">
  <a:themeElements>
    <a:clrScheme name="Reza Slides Template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92D050"/>
      </a:accent1>
      <a:accent2>
        <a:srgbClr val="00B0F0"/>
      </a:accent2>
      <a:accent3>
        <a:srgbClr val="FF0000"/>
      </a:accent3>
      <a:accent4>
        <a:srgbClr val="FFC000"/>
      </a:accent4>
      <a:accent5>
        <a:srgbClr val="FFFFFF"/>
      </a:accent5>
      <a:accent6>
        <a:srgbClr val="ACC995"/>
      </a:accent6>
      <a:hlink>
        <a:srgbClr val="00B0F0"/>
      </a:hlink>
      <a:folHlink>
        <a:srgbClr val="00B0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za Slides Template" id="{CE7EC469-50E4-442F-AF92-6196BF660BC6}" vid="{3F6B6636-D645-46EE-A64F-D21FCE0808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webextension1.xml><?xml version="1.0" encoding="utf-8"?>
<we:webextension xmlns:we="http://schemas.microsoft.com/office/webextensions/webextension/2010/11" id="{515CBC2C-DCF6-4A31-9C94-DC577DAD0D41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HbXTbOCUqjg&quot;"/>
    <we:property name="autoplay" value="null"/>
    <we:property name="starttime" value="null"/>
    <we:property name="endtime" value="null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Reza Slides Template</Template>
  <TotalTime>28357</TotalTime>
  <Words>613</Words>
  <Application>Microsoft Macintosh PowerPoint</Application>
  <PresentationFormat>Widescreen</PresentationFormat>
  <Paragraphs>125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Century Gothic</vt:lpstr>
      <vt:lpstr>Wingdings</vt:lpstr>
      <vt:lpstr>Wingdings 3</vt:lpstr>
      <vt:lpstr>Arial</vt:lpstr>
      <vt:lpstr>Reza Slides Template</vt:lpstr>
      <vt:lpstr>PowerPoint Presentation</vt:lpstr>
      <vt:lpstr>Android Studio</vt:lpstr>
      <vt:lpstr>Android Studio SDK Manager</vt:lpstr>
      <vt:lpstr>Android Studio SDK Manager</vt:lpstr>
      <vt:lpstr>Android Studio Creating New Projects</vt:lpstr>
      <vt:lpstr>Android Studio Creating New Projects Naming your Project</vt:lpstr>
      <vt:lpstr>Android Studio Creating New Projects Selecting Android SDK</vt:lpstr>
      <vt:lpstr>Android Studio Creating New Projects Selecting Initial Activity Template</vt:lpstr>
      <vt:lpstr>Android Studio Creating New Projects Naming The Main Activity</vt:lpstr>
      <vt:lpstr>Android Studio Navigating in Projects</vt:lpstr>
      <vt:lpstr>Android Studio Navigating in Projects</vt:lpstr>
      <vt:lpstr>Android Studio Tour</vt:lpstr>
      <vt:lpstr>Android Studio Example 1</vt:lpstr>
      <vt:lpstr>Android Studio Example 1</vt:lpstr>
      <vt:lpstr>Android Studio Example 1</vt:lpstr>
      <vt:lpstr>Android Studio Testing Your APP</vt:lpstr>
      <vt:lpstr>Android Studio Testing Your APP 1 – Using Android Virtual Device</vt:lpstr>
      <vt:lpstr>Android Studio Testing Your APP 1 – Using Android Virtual Device</vt:lpstr>
      <vt:lpstr>Android Studio Testing Your APP 1 – Using Android Virtual Device</vt:lpstr>
      <vt:lpstr>Android Studio Testing Your APP 1 – Using Android Virtual Device</vt:lpstr>
      <vt:lpstr>Android Studio Testing Your APP 1 – Using Android Virtual Device</vt:lpstr>
      <vt:lpstr>Android Studio Testing Your APP 1 – Using Android Virtual Device</vt:lpstr>
      <vt:lpstr>Android Studio Testing Your APP 2 – Using Actual Android Device</vt:lpstr>
      <vt:lpstr>Android Studio Testing Your APP 2 – Using Actual Android Device</vt:lpstr>
      <vt:lpstr>Android Studio Testing Your APP 2 – Using Actual Android Device</vt:lpstr>
      <vt:lpstr>Android Studio Testing Your APP 2 – Using Actual Android Device</vt:lpstr>
      <vt:lpstr>Android Studio Testing Your APP 2 – Using Actual Android Device</vt:lpstr>
    </vt:vector>
  </TitlesOfParts>
  <Company>St Andrews University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8</dc:title>
  <dc:creator>Ian Sommerville</dc:creator>
  <cp:lastModifiedBy>Seyed Reza Shahamiri</cp:lastModifiedBy>
  <cp:revision>345</cp:revision>
  <cp:lastPrinted>2013-04-10T03:22:04Z</cp:lastPrinted>
  <dcterms:created xsi:type="dcterms:W3CDTF">2010-01-14T08:17:23Z</dcterms:created>
  <dcterms:modified xsi:type="dcterms:W3CDTF">2017-10-15T22:37:21Z</dcterms:modified>
</cp:coreProperties>
</file>